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4" r:id="rId3"/>
    <p:sldId id="265" r:id="rId4"/>
    <p:sldId id="266" r:id="rId5"/>
    <p:sldId id="267" r:id="rId6"/>
    <p:sldId id="268" r:id="rId7"/>
    <p:sldId id="257" r:id="rId8"/>
    <p:sldId id="269" r:id="rId9"/>
    <p:sldId id="270" r:id="rId10"/>
    <p:sldId id="262" r:id="rId11"/>
    <p:sldId id="261" r:id="rId12"/>
    <p:sldId id="273" r:id="rId13"/>
    <p:sldId id="274" r:id="rId14"/>
    <p:sldId id="263" r:id="rId15"/>
    <p:sldId id="281" r:id="rId16"/>
    <p:sldId id="276" r:id="rId17"/>
    <p:sldId id="275" r:id="rId18"/>
    <p:sldId id="277" r:id="rId19"/>
    <p:sldId id="282" r:id="rId20"/>
    <p:sldId id="258" r:id="rId21"/>
    <p:sldId id="280" r:id="rId22"/>
    <p:sldId id="285" r:id="rId23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57"/>
    <p:restoredTop sz="94235" autoAdjust="0"/>
  </p:normalViewPr>
  <p:slideViewPr>
    <p:cSldViewPr snapToGrid="0">
      <p:cViewPr>
        <p:scale>
          <a:sx n="125" d="100"/>
          <a:sy n="125" d="100"/>
        </p:scale>
        <p:origin x="540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70458-E24B-DB49-B7D9-BCE3BCBBAF2F}" type="datetimeFigureOut">
              <a:rPr lang="en-CH" smtClean="0"/>
              <a:t>03/05/2025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1532C-6062-8042-80C6-B58C7D73F39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8766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1532C-6062-8042-80C6-B58C7D73F390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4403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1532C-6062-8042-80C6-B58C7D73F390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2406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1532C-6062-8042-80C6-B58C7D73F390}" type="slidenum">
              <a:rPr lang="en-CH" smtClean="0"/>
              <a:t>22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4360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A5B5F-833F-6757-05F4-CD1236115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60B11-BE30-0802-C234-DEE67D8FD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ACB01-E0A8-4D04-74C7-675A21DE4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28E8A-B3D1-134A-BAE6-8D8D91F8B351}" type="datetime1">
              <a:rPr lang="de-CH" smtClean="0"/>
              <a:t>05.03.2025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D4A77-428C-F194-4B7E-13924D717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C4421-4018-B4A8-0002-B0BBAAFF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2817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03CD-F17C-D73D-C5F0-9D354C78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B6F500-25AE-7DAB-3124-6F75CD4F7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0CB66-7AC6-AFF6-D624-996E8A9E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0F66-7EAF-FF4D-987F-AC4FDE5A2620}" type="datetime1">
              <a:rPr lang="de-CH" smtClean="0"/>
              <a:t>05.03.2025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7E6B1-4C95-993B-9BA4-6D6CAE312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16D01-57D7-1A38-7616-127A6DF6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01172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B5942-7443-1995-CD74-1F22D1065A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BB1803-715B-B5DE-C656-8E6862AC8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0ADF8-4FA9-A300-9A62-0CE625A6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BA051-CFD5-8E4B-B0B2-E230184DC3C7}" type="datetime1">
              <a:rPr lang="de-CH" smtClean="0"/>
              <a:t>05.03.2025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4E5D1-4DF0-9F69-95C9-71013A56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6881F-7C37-A524-CB6B-9995CC71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1734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113A-359B-FBAA-29D3-95D7CD08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8A519-CE73-D63C-3B69-D50C0BA05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43EFB-13DA-609D-261D-B04577ED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AB09-2261-CF4D-8A9B-EF6D8E09990B}" type="datetime1">
              <a:rPr lang="de-CH" smtClean="0"/>
              <a:t>05.03.2025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01CB5-4B9F-F139-4165-E1BD04010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D1792-9467-86D7-8D84-57E7B1E0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3450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27BFF-C991-6A8A-71AE-53282B00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124CD-BD3F-8C70-E11D-14EE62F79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94AB2-5923-F870-0320-76CCC0B33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20F28-61C2-4247-9E51-CA8CF74FF4E0}" type="datetime1">
              <a:rPr lang="de-CH" smtClean="0"/>
              <a:t>05.03.2025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6758E-E18B-F693-B7C0-4E5EB5331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8BD6B-731E-E8F9-7C4F-152697BD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6525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4685-9407-5456-09CD-4ADF80AF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1DDF-7204-DE9F-3CF6-AD2F22F9E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03817-C22E-D08C-B361-D7EA64A6D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A122A-AA20-3573-DE2F-D928036A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FE0A-8176-3541-8316-DE5F35080608}" type="datetime1">
              <a:rPr lang="de-CH" smtClean="0"/>
              <a:t>05.03.2025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489E3-343E-35F6-25F5-9605B390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3EC5F-D94B-3AFA-AC6C-3D0A7A61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4504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BA14-A0DE-9C1A-785A-5673889A9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D0927-5C20-7FA4-E5ED-2E1682B6A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58DC9C-5BC3-2C7F-50EE-5944128EB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02529-CFB6-A872-49B7-5E81F2DEF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A919F2-69A0-2B9B-D4FF-152AB00DA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B07F8-C102-6526-ACF6-BF54C193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B3E1-A95B-084B-A650-C45889C63D28}" type="datetime1">
              <a:rPr lang="de-CH" smtClean="0"/>
              <a:t>05.03.2025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2FBB32-B50C-2C24-6DD2-2551CF12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E3877B-0C9C-81F9-26D4-30442111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6830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49D00-D242-DBAC-BE1C-00939D3ED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1CE4F4-B638-70E7-5CE5-0C6FFF03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BB11F-D7F7-A649-8B0A-0B9C16E0FB6F}" type="datetime1">
              <a:rPr lang="de-CH" smtClean="0"/>
              <a:t>05.03.2025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2FFB0-06BC-707F-75EC-180C2631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BDA65-5BBD-3B6A-C373-3D9ECEAAB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05805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60DED-2677-5B10-DA53-EC1594AD7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BF50-E352-0944-86C9-D5FDAACDD891}" type="datetime1">
              <a:rPr lang="de-CH" smtClean="0"/>
              <a:t>05.03.2025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7B97B0-192F-FAF5-D7A8-BF0AAA63E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1DD6E-5901-0F34-133E-09189C9B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83036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4E16-03FD-6B7D-8F6E-10EF4DB0F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37273-4884-1AB0-4F9C-37C5E5410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98A23-7606-7B6E-501A-8A0CEA22F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844B3-9EB6-DFEA-DC5B-3ADA8740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017D-BFD6-354E-9F34-B9B8114C2054}" type="datetime1">
              <a:rPr lang="de-CH" smtClean="0"/>
              <a:t>05.03.2025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05712-DF39-8387-FA16-F7D2F62D2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057ED-AE1A-ECA6-4024-6014AB2A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3459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C13F7-1440-D8D1-409B-00A9AB3BD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DB3151-2A2B-71AF-90F2-F48158CE7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1900B-2C05-484B-4EEF-D8B758C56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7C6E0-EABA-CE0F-E3FE-29316CFB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BC24B-2757-D24C-9FD7-91B6BA177F20}" type="datetime1">
              <a:rPr lang="de-CH" smtClean="0"/>
              <a:t>05.03.2025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74187-049A-7868-213E-C054D101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EBE3B-FA77-CEAA-0861-6CC0E555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8107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E23645-111A-7447-DC57-F871CD5A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13B87-19AC-C5CE-43FA-9B550856C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131E2-4AB9-6916-84FA-DDFA9D9D7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189479-BD16-F04C-A6DC-FC9AC0C9BAB5}" type="datetime1">
              <a:rPr lang="de-CH" smtClean="0"/>
              <a:t>05.03.2025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45779-1EBD-D035-E717-1FAF830C4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v6r0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8EBF2-64FA-6B2C-0AC7-739A154FC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16A325-B33D-3D4B-BE07-856376F882AA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8058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A5A3-B019-1B39-19B0-5B07A161D1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noProof="0" dirty="0"/>
              <a:t>FEE 009 bias failure</a:t>
            </a:r>
            <a:br>
              <a:rPr lang="en-US" noProof="0" dirty="0"/>
            </a:br>
            <a:r>
              <a:rPr lang="en-US" sz="4000" noProof="0" dirty="0"/>
              <a:t>DPNC454_02A PCB</a:t>
            </a:r>
          </a:p>
        </p:txBody>
      </p:sp>
    </p:spTree>
    <p:extLst>
      <p:ext uri="{BB962C8B-B14F-4D97-AF65-F5344CB8AC3E}">
        <p14:creationId xmlns:p14="http://schemas.microsoft.com/office/powerpoint/2010/main" val="567185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E2268-A22E-0E14-F74C-654A88BBB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IR camera: </a:t>
            </a:r>
            <a:r>
              <a:rPr lang="fr-CH" dirty="0"/>
              <a:t>1K </a:t>
            </a:r>
            <a:r>
              <a:rPr lang="en-CH" dirty="0"/>
              <a:t>R215</a:t>
            </a:r>
            <a:r>
              <a:rPr lang="fr-CH" dirty="0"/>
              <a:t> </a:t>
            </a:r>
            <a:r>
              <a:rPr lang="en-CH" dirty="0"/>
              <a:t>heats when HV is 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50985D-9801-377C-1159-D7BB1256A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7"/>
            <a:ext cx="4915807" cy="36868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7BBC4-F732-E97B-8992-24E06BBB7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93" y="1690687"/>
            <a:ext cx="4915807" cy="3686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EC3895-6EAC-66DF-C845-0CA5F3A493C1}"/>
              </a:ext>
            </a:extLst>
          </p:cNvPr>
          <p:cNvSpPr txBox="1"/>
          <p:nvPr/>
        </p:nvSpPr>
        <p:spPr>
          <a:xfrm>
            <a:off x="2899199" y="5791200"/>
            <a:ext cx="100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HV off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3CDD6F-A2D5-F886-1E90-15FCA2EAF1A2}"/>
              </a:ext>
            </a:extLst>
          </p:cNvPr>
          <p:cNvSpPr txBox="1"/>
          <p:nvPr/>
        </p:nvSpPr>
        <p:spPr>
          <a:xfrm>
            <a:off x="8167171" y="5791200"/>
            <a:ext cx="188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HV on (3550)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1D242D-495E-2224-D0F0-5DA7EBAB6CBD}"/>
              </a:ext>
            </a:extLst>
          </p:cNvPr>
          <p:cNvSpPr/>
          <p:nvPr/>
        </p:nvSpPr>
        <p:spPr>
          <a:xfrm>
            <a:off x="9478978" y="2972663"/>
            <a:ext cx="914400" cy="77547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153E22-D587-2F24-BAEA-7AECD2DF3687}"/>
              </a:ext>
            </a:extLst>
          </p:cNvPr>
          <p:cNvSpPr txBox="1"/>
          <p:nvPr/>
        </p:nvSpPr>
        <p:spPr>
          <a:xfrm>
            <a:off x="9936178" y="1277029"/>
            <a:ext cx="133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Hot point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6060F32-3B4B-0D83-4A21-98B81B380C75}"/>
              </a:ext>
            </a:extLst>
          </p:cNvPr>
          <p:cNvCxnSpPr>
            <a:stCxn id="4" idx="2"/>
            <a:endCxn id="3" idx="0"/>
          </p:cNvCxnSpPr>
          <p:nvPr/>
        </p:nvCxnSpPr>
        <p:spPr>
          <a:xfrm flipH="1">
            <a:off x="9936178" y="1646361"/>
            <a:ext cx="669956" cy="132630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A15B7-9667-440B-7E1C-038DD8A5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10</a:t>
            </a:fld>
            <a:endParaRPr lang="en-CH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F12CBC7-B9D6-563B-ABCE-22911AA1F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1255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CB5C1-1C4C-5B2B-7466-866CEE62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1st supposition : capa damaged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19B37-2521-0EC1-639F-DE9179A7310B}"/>
              </a:ext>
            </a:extLst>
          </p:cNvPr>
          <p:cNvSpPr txBox="1"/>
          <p:nvPr/>
        </p:nvSpPr>
        <p:spPr>
          <a:xfrm>
            <a:off x="7371624" y="1504974"/>
            <a:ext cx="4622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 (C444) = 200 Ohm</a:t>
            </a:r>
            <a:r>
              <a:rPr lang="fr-CH" dirty="0"/>
              <a:t> (HV11-GND)	: </a:t>
            </a:r>
            <a:r>
              <a:rPr lang="fr-CH" dirty="0">
                <a:solidFill>
                  <a:srgbClr val="FF0000"/>
                </a:solidFill>
              </a:rPr>
              <a:t>KO</a:t>
            </a:r>
            <a:endParaRPr lang="en-CH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 (R215) = 1 kOhm</a:t>
            </a:r>
            <a:r>
              <a:rPr lang="fr-CH" dirty="0"/>
              <a:t> (BIAS-HV11)	: </a:t>
            </a:r>
            <a:r>
              <a:rPr lang="fr-CH" dirty="0">
                <a:solidFill>
                  <a:srgbClr val="00B050"/>
                </a:solidFill>
              </a:rPr>
              <a:t>OK</a:t>
            </a:r>
            <a:endParaRPr lang="en-CH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 (C447) = 2.2 kOhm</a:t>
            </a:r>
            <a:r>
              <a:rPr lang="fr-CH" dirty="0"/>
              <a:t> (HV14-GND)	: </a:t>
            </a:r>
            <a:r>
              <a:rPr lang="fr-CH" dirty="0">
                <a:solidFill>
                  <a:srgbClr val="00B050"/>
                </a:solidFill>
              </a:rPr>
              <a:t>OK</a:t>
            </a:r>
            <a:endParaRPr lang="en-CH" dirty="0">
              <a:solidFill>
                <a:srgbClr val="00B050"/>
              </a:solidFill>
            </a:endParaRPr>
          </a:p>
          <a:p>
            <a:r>
              <a:rPr lang="en-CH" dirty="0"/>
              <a:t>→ Only one damaged component.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64B8C-354D-7C7B-F7B3-4F507FAF58D1}"/>
              </a:ext>
            </a:extLst>
          </p:cNvPr>
          <p:cNvSpPr txBox="1"/>
          <p:nvPr/>
        </p:nvSpPr>
        <p:spPr>
          <a:xfrm>
            <a:off x="7152639" y="3243237"/>
            <a:ext cx="48415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Capacitor C444 damaged</a:t>
            </a:r>
            <a:r>
              <a:rPr lang="fr-CH" dirty="0"/>
              <a:t> ?</a:t>
            </a: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I</a:t>
            </a:r>
            <a:r>
              <a:rPr lang="fr-CH" dirty="0"/>
              <a:t>f yes</a:t>
            </a:r>
            <a:r>
              <a:rPr lang="en-CH" dirty="0"/>
              <a:t> thus shorts the HV</a:t>
            </a:r>
            <a:r>
              <a:rPr lang="fr-CH" dirty="0"/>
              <a:t> BIAS</a:t>
            </a:r>
            <a:r>
              <a:rPr lang="en-CH" dirty="0"/>
              <a:t> to ground through </a:t>
            </a:r>
            <a:r>
              <a:rPr lang="fr-CH" dirty="0"/>
              <a:t>1K + 200R = 1</a:t>
            </a:r>
            <a:r>
              <a:rPr lang="en-CH" dirty="0"/>
              <a:t>.2 kOhm (</a:t>
            </a:r>
            <a:r>
              <a:rPr lang="fr-CH" dirty="0"/>
              <a:t>i.e. ~5</a:t>
            </a:r>
            <a:r>
              <a:rPr lang="en-CH" dirty="0"/>
              <a:t> 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HV source cannot sustain such a connection to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HV voltage goes </a:t>
            </a:r>
            <a:r>
              <a:rPr lang="fr-CH" dirty="0"/>
              <a:t>down </a:t>
            </a:r>
            <a:r>
              <a:rPr lang="en-CH" dirty="0"/>
              <a:t>to some 25 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</a:rPr>
              <a:t>All the 64 SiPMs are biased below </a:t>
            </a:r>
            <a:r>
              <a:rPr lang="fr-CH" dirty="0">
                <a:solidFill>
                  <a:srgbClr val="FF0000"/>
                </a:solidFill>
              </a:rPr>
              <a:t>57V </a:t>
            </a:r>
            <a:r>
              <a:rPr lang="en-CH" dirty="0">
                <a:solidFill>
                  <a:srgbClr val="FF0000"/>
                </a:solidFill>
              </a:rPr>
              <a:t>V</a:t>
            </a:r>
            <a:r>
              <a:rPr lang="en-CH" baseline="-25000" dirty="0">
                <a:solidFill>
                  <a:srgbClr val="FF0000"/>
                </a:solidFill>
              </a:rPr>
              <a:t>bd</a:t>
            </a:r>
            <a:r>
              <a:rPr lang="en-CH" dirty="0"/>
              <a:t>.</a:t>
            </a:r>
            <a:r>
              <a:rPr lang="fr-CH" dirty="0"/>
              <a:t> </a:t>
            </a:r>
            <a:r>
              <a:rPr lang="fr-CH" dirty="0">
                <a:solidFill>
                  <a:srgbClr val="FF0000"/>
                </a:solidFill>
              </a:rPr>
              <a:t>=&gt; all module channels are </a:t>
            </a:r>
            <a:r>
              <a:rPr lang="fr-CH" dirty="0" err="1">
                <a:solidFill>
                  <a:srgbClr val="FF0000"/>
                </a:solidFill>
              </a:rPr>
              <a:t>dead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with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this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failure</a:t>
            </a:r>
            <a:endParaRPr lang="en-CH" dirty="0">
              <a:solidFill>
                <a:srgbClr val="FF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322A567-D01F-56B8-D0B6-ED28F05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7765" y="1690688"/>
            <a:ext cx="6954875" cy="43710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AFDF26-1AEC-6B91-CC74-FA4A007F22BE}"/>
              </a:ext>
            </a:extLst>
          </p:cNvPr>
          <p:cNvSpPr/>
          <p:nvPr/>
        </p:nvSpPr>
        <p:spPr>
          <a:xfrm>
            <a:off x="5951038" y="2380028"/>
            <a:ext cx="525101" cy="52608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6B4215-DCB2-58C3-BD59-230A712BC13E}"/>
              </a:ext>
            </a:extLst>
          </p:cNvPr>
          <p:cNvSpPr txBox="1"/>
          <p:nvPr/>
        </p:nvSpPr>
        <p:spPr>
          <a:xfrm>
            <a:off x="741414" y="6079816"/>
            <a:ext cx="2255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/>
              <a:t>NB: view from BOT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1C6E7E-B29F-B794-C7AA-D6A5492D6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11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6489D-6E39-F408-917C-A127C78A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92418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10328-97D2-DA6D-9505-82A1E28F6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Capacitor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76CF2-F586-4C9A-7F60-4732039F9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T</a:t>
            </a:r>
            <a:r>
              <a:rPr lang="en-CH" dirty="0"/>
              <a:t>he FEE 009 comes from a batch of 5 boards assembled at HybridSA. Most of the passive components have been procured by HSA, in particular the 100 nF capacitors of the bias filters.</a:t>
            </a:r>
          </a:p>
          <a:p>
            <a:r>
              <a:rPr lang="en-CH" dirty="0"/>
              <a:t>The capacitors are of the type </a:t>
            </a:r>
            <a:r>
              <a:rPr lang="en-GB" dirty="0"/>
              <a:t>CC0603KRX7R0BB104 (0.1 µF ±10% 100V X7R 0603) from YAGEO.</a:t>
            </a:r>
          </a:p>
          <a:p>
            <a:r>
              <a:rPr lang="en-GB" dirty="0"/>
              <a:t>The CC type corresponds to a “normal” grade, even if the X7R temperature range is extended, from -55°C to +125°C.</a:t>
            </a:r>
          </a:p>
          <a:p>
            <a:r>
              <a:rPr lang="en-GB" dirty="0"/>
              <a:t>Still, it is not of the automotive type (would be </a:t>
            </a:r>
            <a:r>
              <a:rPr lang="en-GB" dirty="0">
                <a:solidFill>
                  <a:srgbClr val="0070C0"/>
                </a:solidFill>
              </a:rPr>
              <a:t>A</a:t>
            </a:r>
            <a:r>
              <a:rPr lang="en-GB" dirty="0"/>
              <a:t>C0603KRX7R0BB104).</a:t>
            </a:r>
          </a:p>
          <a:p>
            <a:r>
              <a:rPr lang="en-GB" dirty="0"/>
              <a:t>The same indeed applied to all the components procured by HSA for this production.</a:t>
            </a:r>
          </a:p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8356B-40A9-8A8E-2280-8E414BF3B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12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D480A-645A-D652-94E5-84BBC9F5D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5901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574A4-AA06-1528-F57A-3D5E413E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Visual inspection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9A2F5-236F-6D45-3ED2-7656ECCF5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CH" dirty="0"/>
              <a:t>he capacitor </a:t>
            </a:r>
            <a:r>
              <a:rPr lang="en-CH" i="1" dirty="0"/>
              <a:t>seems</a:t>
            </a:r>
            <a:r>
              <a:rPr lang="en-CH" dirty="0"/>
              <a:t> cracked, as show the pictures below. We can also note some resine deposits. To be understood if this ok.</a:t>
            </a:r>
          </a:p>
          <a:p>
            <a:endParaRPr lang="en-CH" dirty="0"/>
          </a:p>
          <a:p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45D41-8373-40EF-838D-6F0A6905A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2765425"/>
            <a:ext cx="3494953" cy="372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E3BC4-E2EF-345F-3E26-79B97F875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65425"/>
            <a:ext cx="4673221" cy="37274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83B02-BD0B-60B2-CDAB-76F3A8D1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13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E8ADD-D1A5-5054-5DFD-A2EF0139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92768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96DC-2EA1-8AF8-A4A3-13EE3037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Further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CC785-41ED-B2D1-EABE-7FE0125D1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CH" dirty="0"/>
              <a:t>C444 has been replaced.</a:t>
            </a:r>
          </a:p>
          <a:p>
            <a:pPr lvl="1"/>
            <a:r>
              <a:rPr lang="fr-CH" dirty="0" err="1"/>
              <a:t>Remark</a:t>
            </a:r>
            <a:r>
              <a:rPr lang="fr-CH" dirty="0"/>
              <a:t>: t</a:t>
            </a:r>
            <a:r>
              <a:rPr lang="en-CH" dirty="0"/>
              <a:t>he removed cracked capa did not break during removal.</a:t>
            </a:r>
          </a:p>
          <a:p>
            <a:r>
              <a:rPr lang="en-CH" dirty="0">
                <a:solidFill>
                  <a:srgbClr val="FF0000"/>
                </a:solidFill>
              </a:rPr>
              <a:t>The resistive connection to ground is still present</a:t>
            </a:r>
            <a:r>
              <a:rPr lang="en-CH" dirty="0"/>
              <a:t>.</a:t>
            </a:r>
          </a:p>
          <a:p>
            <a:r>
              <a:rPr lang="en-CH" dirty="0"/>
              <a:t>Various tests have been done, in particular I-V mesurements on a good SiPM channel and on the bad one, by removing the 1K resistor and soldering wires to the Cathode and Anode SiPM lines.</a:t>
            </a:r>
          </a:p>
          <a:p>
            <a:pPr lvl="1"/>
            <a:r>
              <a:rPr lang="en-CH" dirty="0"/>
              <a:t>Good channel shows normal SiPM behaviour.</a:t>
            </a:r>
          </a:p>
          <a:p>
            <a:pPr lvl="1"/>
            <a:r>
              <a:rPr lang="en-CH" dirty="0"/>
              <a:t>Bad channel shows a too high current when operated in reverse bias.</a:t>
            </a:r>
          </a:p>
          <a:p>
            <a:pPr lvl="1"/>
            <a:r>
              <a:rPr lang="en-CH" dirty="0"/>
              <a:t>A 200 Ohm resistor has been soldered in parallel between the HV line and GND to simulate the problem of the bad channel: the I-V curves are similar.</a:t>
            </a:r>
            <a:endParaRPr lang="fr-CH" dirty="0"/>
          </a:p>
          <a:p>
            <a:pPr marL="457200" lvl="1" indent="0">
              <a:buNone/>
            </a:pPr>
            <a:r>
              <a:rPr lang="fr-CH" b="1" dirty="0"/>
              <a:t>=&gt; The </a:t>
            </a:r>
            <a:r>
              <a:rPr lang="fr-CH" b="1" dirty="0" err="1"/>
              <a:t>SiPM</a:t>
            </a:r>
            <a:r>
              <a:rPr lang="fr-CH" b="1" dirty="0"/>
              <a:t> </a:t>
            </a:r>
            <a:r>
              <a:rPr lang="fr-CH" b="1" dirty="0" err="1"/>
              <a:t>seems</a:t>
            </a:r>
            <a:r>
              <a:rPr lang="fr-CH" b="1" dirty="0"/>
              <a:t> good and the PCB </a:t>
            </a:r>
            <a:r>
              <a:rPr lang="fr-CH" b="1" dirty="0" err="1"/>
              <a:t>seems</a:t>
            </a:r>
            <a:r>
              <a:rPr lang="fr-CH" b="1" dirty="0"/>
              <a:t> in </a:t>
            </a:r>
            <a:r>
              <a:rPr lang="fr-CH" b="1" dirty="0" err="1"/>
              <a:t>failure</a:t>
            </a:r>
            <a:endParaRPr lang="en-CH" b="1" dirty="0"/>
          </a:p>
          <a:p>
            <a:pPr marL="0" indent="0">
              <a:buNone/>
            </a:pP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4E085-4B41-5915-5E34-5EC606A5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14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50DAD-D038-3C14-F914-B8A64DFE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10684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0C13-8A4F-3AD2-F726-41ABE9092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IV </a:t>
            </a:r>
            <a:r>
              <a:rPr lang="en-US" noProof="0" dirty="0" err="1"/>
              <a:t>SiPM</a:t>
            </a:r>
            <a:r>
              <a:rPr lang="en-US" noProof="0" dirty="0"/>
              <a:t> array measurements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26832F-7534-0BFA-B467-FA7C7C5D0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862229" y="553063"/>
            <a:ext cx="4463942" cy="6188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8BAB58-6E5A-4B59-30BC-DD7F4A0E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65828" y="553062"/>
            <a:ext cx="4463943" cy="61884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0DEEB2-45EC-C24C-ECA8-7879C2F2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15</a:t>
            </a:fld>
            <a:endParaRPr lang="en-CH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7F225F8-F548-8EE0-0B49-2FBD0F1A1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68101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D4E63-657E-6F70-7EBB-56F9D4A4F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IV </a:t>
            </a:r>
            <a:r>
              <a:rPr lang="en-US" noProof="0" dirty="0" err="1"/>
              <a:t>SiPM</a:t>
            </a:r>
            <a:r>
              <a:rPr lang="en-US" noProof="0" dirty="0"/>
              <a:t> array measurements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007A17-3E23-61F0-F2A4-754B6E55B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62468" y="541781"/>
            <a:ext cx="4465178" cy="61901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B46FDE-384D-8D81-4F69-ED76CB183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64357" y="541784"/>
            <a:ext cx="4465176" cy="61901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C2A7C-E772-4225-1D9D-75764DBF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16</a:t>
            </a:fld>
            <a:endParaRPr lang="en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ED69FB-E892-BB71-FE93-69F5D57DA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A6CC92-E8BD-71EC-7AB7-66E4E301523D}"/>
              </a:ext>
            </a:extLst>
          </p:cNvPr>
          <p:cNvSpPr txBox="1"/>
          <p:nvPr/>
        </p:nvSpPr>
        <p:spPr>
          <a:xfrm>
            <a:off x="930166" y="5835433"/>
            <a:ext cx="995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=&gt; Same curve on forward and reverse biasing for bad channel and good channel with 200R to GND</a:t>
            </a:r>
          </a:p>
        </p:txBody>
      </p:sp>
    </p:spTree>
    <p:extLst>
      <p:ext uri="{BB962C8B-B14F-4D97-AF65-F5344CB8AC3E}">
        <p14:creationId xmlns:p14="http://schemas.microsoft.com/office/powerpoint/2010/main" val="4000622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8C741-E8F2-2C78-ADDD-D6EC0367E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SiPM array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55B55-F4DE-6782-814D-767C4F2D6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" y="1432433"/>
            <a:ext cx="10515600" cy="4351338"/>
          </a:xfrm>
        </p:spPr>
        <p:txBody>
          <a:bodyPr>
            <a:normAutofit/>
          </a:bodyPr>
          <a:lstStyle/>
          <a:p>
            <a:r>
              <a:rPr lang="en-CH" sz="2200" dirty="0"/>
              <a:t>As it is not possible to clearly identify the origin of the problem, we have decided to remove the SiPM array</a:t>
            </a:r>
            <a:r>
              <a:rPr lang="fr-CH" sz="2200" dirty="0"/>
              <a:t>, the </a:t>
            </a:r>
            <a:r>
              <a:rPr lang="fr-CH" sz="2200" dirty="0" err="1"/>
              <a:t>capacitor</a:t>
            </a:r>
            <a:r>
              <a:rPr lang="fr-CH" sz="2200" dirty="0"/>
              <a:t> and 1K </a:t>
            </a:r>
            <a:r>
              <a:rPr lang="fr-CH" sz="2200" dirty="0" err="1"/>
              <a:t>resistor</a:t>
            </a:r>
            <a:r>
              <a:rPr lang="fr-CH" sz="2200" dirty="0"/>
              <a:t> (</a:t>
            </a:r>
            <a:r>
              <a:rPr lang="fr-CH" sz="2200" dirty="0" err="1"/>
              <a:t>only</a:t>
            </a:r>
            <a:r>
              <a:rPr lang="fr-CH" sz="2200" dirty="0"/>
              <a:t> PCB traces </a:t>
            </a:r>
            <a:r>
              <a:rPr lang="fr-CH" sz="2200" dirty="0" err="1"/>
              <a:t>remain</a:t>
            </a:r>
            <a:r>
              <a:rPr lang="fr-CH" sz="2200" dirty="0"/>
              <a:t>)</a:t>
            </a:r>
            <a:endParaRPr lang="en-CH" sz="2200" dirty="0"/>
          </a:p>
          <a:p>
            <a:r>
              <a:rPr lang="en-CH" sz="2200" dirty="0"/>
              <a:t>The array still has to be measured.</a:t>
            </a:r>
          </a:p>
          <a:p>
            <a:r>
              <a:rPr lang="en-CH" sz="2200" dirty="0">
                <a:solidFill>
                  <a:srgbClr val="FF0000"/>
                </a:solidFill>
              </a:rPr>
              <a:t>But the resistive connection between the HV</a:t>
            </a:r>
            <a:r>
              <a:rPr lang="fr-CH" sz="2200" dirty="0">
                <a:solidFill>
                  <a:srgbClr val="FF0000"/>
                </a:solidFill>
              </a:rPr>
              <a:t>11</a:t>
            </a:r>
            <a:r>
              <a:rPr lang="en-CH" sz="2200" dirty="0">
                <a:solidFill>
                  <a:srgbClr val="FF0000"/>
                </a:solidFill>
              </a:rPr>
              <a:t> line and GND is still present on the PCB</a:t>
            </a:r>
            <a:r>
              <a:rPr lang="fr-CH" sz="2200" dirty="0">
                <a:solidFill>
                  <a:srgbClr val="FF0000"/>
                </a:solidFill>
              </a:rPr>
              <a:t> and </a:t>
            </a:r>
            <a:r>
              <a:rPr lang="fr-CH" sz="2200" dirty="0" err="1">
                <a:solidFill>
                  <a:srgbClr val="FF0000"/>
                </a:solidFill>
              </a:rPr>
              <a:t>now</a:t>
            </a:r>
            <a:r>
              <a:rPr lang="fr-CH" sz="2200" dirty="0">
                <a:solidFill>
                  <a:srgbClr val="FF0000"/>
                </a:solidFill>
              </a:rPr>
              <a:t> on a </a:t>
            </a:r>
            <a:r>
              <a:rPr lang="fr-CH" sz="2200" dirty="0" err="1">
                <a:solidFill>
                  <a:srgbClr val="FF0000"/>
                </a:solidFill>
              </a:rPr>
              <a:t>very</a:t>
            </a:r>
            <a:r>
              <a:rPr lang="fr-CH" sz="2200" dirty="0">
                <a:solidFill>
                  <a:srgbClr val="FF0000"/>
                </a:solidFill>
              </a:rPr>
              <a:t> </a:t>
            </a:r>
            <a:r>
              <a:rPr lang="fr-CH" sz="2200" dirty="0" err="1">
                <a:solidFill>
                  <a:srgbClr val="FF0000"/>
                </a:solidFill>
              </a:rPr>
              <a:t>limited</a:t>
            </a:r>
            <a:r>
              <a:rPr lang="fr-CH" sz="2200" dirty="0">
                <a:solidFill>
                  <a:srgbClr val="FF0000"/>
                </a:solidFill>
              </a:rPr>
              <a:t> area : 1 </a:t>
            </a:r>
            <a:r>
              <a:rPr lang="fr-CH" sz="2200" dirty="0" err="1">
                <a:solidFill>
                  <a:srgbClr val="FF0000"/>
                </a:solidFill>
              </a:rPr>
              <a:t>small</a:t>
            </a:r>
            <a:r>
              <a:rPr lang="fr-CH" sz="2200" dirty="0">
                <a:solidFill>
                  <a:srgbClr val="FF0000"/>
                </a:solidFill>
              </a:rPr>
              <a:t> trace on BOT (</a:t>
            </a:r>
            <a:r>
              <a:rPr lang="fr-CH" sz="2200" dirty="0" err="1">
                <a:solidFill>
                  <a:srgbClr val="FF0000"/>
                </a:solidFill>
              </a:rPr>
              <a:t>yellow</a:t>
            </a:r>
            <a:r>
              <a:rPr lang="fr-CH" sz="2200" dirty="0">
                <a:solidFill>
                  <a:srgbClr val="FF0000"/>
                </a:solidFill>
              </a:rPr>
              <a:t>) + 1 </a:t>
            </a:r>
            <a:r>
              <a:rPr lang="fr-CH" sz="2200" dirty="0" err="1">
                <a:solidFill>
                  <a:srgbClr val="FF0000"/>
                </a:solidFill>
              </a:rPr>
              <a:t>through</a:t>
            </a:r>
            <a:r>
              <a:rPr lang="fr-CH" sz="2200" dirty="0">
                <a:solidFill>
                  <a:srgbClr val="FF0000"/>
                </a:solidFill>
              </a:rPr>
              <a:t> via to TOP + 1 </a:t>
            </a:r>
            <a:r>
              <a:rPr lang="fr-CH" sz="2200" dirty="0" err="1">
                <a:solidFill>
                  <a:srgbClr val="FF0000"/>
                </a:solidFill>
              </a:rPr>
              <a:t>small</a:t>
            </a:r>
            <a:r>
              <a:rPr lang="fr-CH" sz="2200" dirty="0">
                <a:solidFill>
                  <a:srgbClr val="FF0000"/>
                </a:solidFill>
              </a:rPr>
              <a:t> trace on TOP (green)</a:t>
            </a:r>
            <a:r>
              <a:rPr lang="en-CH" sz="2200" dirty="0"/>
              <a:t>.</a:t>
            </a:r>
          </a:p>
          <a:p>
            <a:r>
              <a:rPr lang="en-CH" sz="2200" dirty="0"/>
              <a:t>A new IR measurement has been done.</a:t>
            </a:r>
          </a:p>
          <a:p>
            <a:r>
              <a:rPr lang="en-CH" sz="2200" dirty="0"/>
              <a:t>And X-ray examination has been done.</a:t>
            </a:r>
          </a:p>
          <a:p>
            <a:endParaRPr lang="en-CH" sz="2200" dirty="0"/>
          </a:p>
          <a:p>
            <a:endParaRPr lang="en-CH" sz="2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CD5545-F800-F49E-0744-892DE7851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582" y="3429000"/>
            <a:ext cx="3368134" cy="33579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EFD2E78-E443-55A8-1308-85953D7E705A}"/>
              </a:ext>
            </a:extLst>
          </p:cNvPr>
          <p:cNvSpPr txBox="1"/>
          <p:nvPr/>
        </p:nvSpPr>
        <p:spPr>
          <a:xfrm>
            <a:off x="10243209" y="5599105"/>
            <a:ext cx="2255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/>
              <a:t>NB: view from BOT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4F0C2C5-2751-CD55-D8A4-C9F89A5EFD8F}"/>
              </a:ext>
            </a:extLst>
          </p:cNvPr>
          <p:cNvCxnSpPr/>
          <p:nvPr/>
        </p:nvCxnSpPr>
        <p:spPr>
          <a:xfrm flipV="1">
            <a:off x="4753069" y="5196689"/>
            <a:ext cx="3241141" cy="28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D86CF08-A124-FEC3-7F88-E7BABFB2A14E}"/>
              </a:ext>
            </a:extLst>
          </p:cNvPr>
          <p:cNvCxnSpPr>
            <a:cxnSpLocks/>
          </p:cNvCxnSpPr>
          <p:nvPr/>
        </p:nvCxnSpPr>
        <p:spPr>
          <a:xfrm flipH="1">
            <a:off x="4753069" y="5361016"/>
            <a:ext cx="4504429" cy="4227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944245C5-C3BD-49EF-CD48-2F4B935E54F5}"/>
              </a:ext>
            </a:extLst>
          </p:cNvPr>
          <p:cNvSpPr/>
          <p:nvPr/>
        </p:nvSpPr>
        <p:spPr>
          <a:xfrm>
            <a:off x="4083113" y="5347437"/>
            <a:ext cx="669956" cy="641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4902A566-561C-EA72-37E5-ECDAE3AD05B3}"/>
              </a:ext>
            </a:extLst>
          </p:cNvPr>
          <p:cNvSpPr txBox="1"/>
          <p:nvPr/>
        </p:nvSpPr>
        <p:spPr>
          <a:xfrm>
            <a:off x="3434534" y="6028761"/>
            <a:ext cx="2966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IR </a:t>
            </a:r>
            <a:r>
              <a:rPr lang="fr-CH" dirty="0" err="1"/>
              <a:t>with</a:t>
            </a:r>
            <a:r>
              <a:rPr lang="fr-CH" dirty="0"/>
              <a:t> curent injection </a:t>
            </a:r>
            <a:r>
              <a:rPr lang="fr-CH" dirty="0" err="1"/>
              <a:t>from</a:t>
            </a:r>
            <a:r>
              <a:rPr lang="fr-CH" dirty="0"/>
              <a:t> Voltage power </a:t>
            </a:r>
            <a:r>
              <a:rPr lang="fr-CH" dirty="0" err="1"/>
              <a:t>supply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B457C-2578-6CAE-D707-E81A1B1A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17</a:t>
            </a:fld>
            <a:endParaRPr lang="en-CH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C4182A-DB4B-3A1B-1BC3-3B3F13C5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32415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E41AE-86E7-0A4F-9F76-B469611A5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SiPM removal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CB94C-5D63-A3C7-077D-F73DFB5C3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08" y="1413594"/>
            <a:ext cx="3877937" cy="258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3E5FE1-2A21-5568-F7F4-72795F6A0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13594"/>
            <a:ext cx="3877937" cy="258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A1BD3A-F900-B171-F25B-55DA0035A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208" y="4136231"/>
            <a:ext cx="3877938" cy="2587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713903-C53A-9F89-01DF-2A26CF6BD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36231"/>
            <a:ext cx="3877937" cy="2587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163396-580F-FEBD-0E18-68E10F9D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18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54F261-DD8A-8AAF-AE03-8E8BB0AC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75939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221B-DE91-D354-CCF1-10245A005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Array I-V curves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98110-ED02-BA06-B4F2-A8553D9C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347C8-70E8-FD25-FBF6-C934164E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19</a:t>
            </a:fld>
            <a:endParaRPr lang="en-CH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52562F2-9CC1-9404-9EF3-FC4D335E7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539962" y="50637"/>
            <a:ext cx="5062743" cy="7821732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C4141F-E417-5792-806B-A259D26AA783}"/>
              </a:ext>
            </a:extLst>
          </p:cNvPr>
          <p:cNvSpPr/>
          <p:nvPr/>
        </p:nvSpPr>
        <p:spPr>
          <a:xfrm>
            <a:off x="6071333" y="2721769"/>
            <a:ext cx="1851086" cy="12397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34458-40CB-030B-7547-E7E4895F449E}"/>
              </a:ext>
            </a:extLst>
          </p:cNvPr>
          <p:cNvSpPr txBox="1"/>
          <p:nvPr/>
        </p:nvSpPr>
        <p:spPr>
          <a:xfrm>
            <a:off x="9982200" y="1574156"/>
            <a:ext cx="155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/>
              <a:t>Broken pad/</a:t>
            </a:r>
          </a:p>
          <a:p>
            <a:r>
              <a:rPr lang="en-GB" sz="1200" dirty="0"/>
              <a:t>d</a:t>
            </a:r>
            <a:r>
              <a:rPr lang="en-CH" sz="1200" dirty="0"/>
              <a:t>amaged SiPM</a:t>
            </a:r>
          </a:p>
          <a:p>
            <a:r>
              <a:rPr lang="en-GB" sz="1200" dirty="0"/>
              <a:t>d</a:t>
            </a:r>
            <a:r>
              <a:rPr lang="en-CH" sz="1200" dirty="0"/>
              <a:t>uring dismounting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5BE1EE-3139-81F6-ADCE-109446B55CC3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9243391" y="1897322"/>
            <a:ext cx="738809" cy="780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C2101A9F-DA74-7E84-BA94-EA307D1DCB58}"/>
              </a:ext>
            </a:extLst>
          </p:cNvPr>
          <p:cNvSpPr txBox="1"/>
          <p:nvPr/>
        </p:nvSpPr>
        <p:spPr>
          <a:xfrm>
            <a:off x="9908628" y="3358055"/>
            <a:ext cx="20179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Same curve on bad channel (red rectangle) than others</a:t>
            </a:r>
          </a:p>
          <a:p>
            <a:r>
              <a:rPr lang="en-GB" sz="1400" dirty="0"/>
              <a:t>=&gt; </a:t>
            </a:r>
            <a:r>
              <a:rPr lang="en-GB" sz="1400" dirty="0" err="1"/>
              <a:t>SiPM</a:t>
            </a:r>
            <a:r>
              <a:rPr lang="en-GB" sz="1400" dirty="0"/>
              <a:t> is not in cause =&gt; PCB failure</a:t>
            </a:r>
          </a:p>
        </p:txBody>
      </p:sp>
    </p:spTree>
    <p:extLst>
      <p:ext uri="{BB962C8B-B14F-4D97-AF65-F5344CB8AC3E}">
        <p14:creationId xmlns:p14="http://schemas.microsoft.com/office/powerpoint/2010/main" val="1419471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AFFB4-4998-D50D-1828-E7759D12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FEE 009 test at Biotech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AAADA7-E8DB-1E16-2626-E31941534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9"/>
            <a:ext cx="326350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87B579-9701-1DE0-DA66-8CED45B28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682" y="1690689"/>
            <a:ext cx="3263504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8E3D41-A66A-68BF-BB66-FDC506174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164" y="1690688"/>
            <a:ext cx="3263503" cy="43513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EC95614-B314-4C5F-5924-3282154D8FD9}"/>
              </a:ext>
            </a:extLst>
          </p:cNvPr>
          <p:cNvSpPr txBox="1"/>
          <p:nvPr/>
        </p:nvSpPr>
        <p:spPr>
          <a:xfrm>
            <a:off x="190123" y="6228784"/>
            <a:ext cx="1175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Vacuum and chamber temperature cycling while varying heater resistors voltage mounted on the PCB (PWM control)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16E11-5292-F111-D54C-94561DA79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2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7A5B-55C1-52A1-6F8F-12749EAD9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73412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D1744-D5AC-0825-26FE-BB45C5B7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IR camera measurement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B1C0A4-1507-7E19-039F-0E5BBD497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42580"/>
            <a:ext cx="3708017" cy="3172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761C3D-5CAC-82FA-24D0-F18E0D3F3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824" y="1842580"/>
            <a:ext cx="3753237" cy="3172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712B4-22B0-A873-E0A9-46EA2E2E7622}"/>
              </a:ext>
            </a:extLst>
          </p:cNvPr>
          <p:cNvSpPr txBox="1"/>
          <p:nvPr/>
        </p:nvSpPr>
        <p:spPr>
          <a:xfrm>
            <a:off x="3035314" y="4981987"/>
            <a:ext cx="998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Top side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EA97B-88E8-7B58-8F47-54496117F83A}"/>
              </a:ext>
            </a:extLst>
          </p:cNvPr>
          <p:cNvSpPr txBox="1"/>
          <p:nvPr/>
        </p:nvSpPr>
        <p:spPr>
          <a:xfrm>
            <a:off x="7409286" y="5000511"/>
            <a:ext cx="138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Bottom side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43944D-9244-FD07-4D84-D540A4A16E9F}"/>
              </a:ext>
            </a:extLst>
          </p:cNvPr>
          <p:cNvCxnSpPr>
            <a:cxnSpLocks/>
          </p:cNvCxnSpPr>
          <p:nvPr/>
        </p:nvCxnSpPr>
        <p:spPr>
          <a:xfrm flipH="1" flipV="1">
            <a:off x="4539454" y="3726900"/>
            <a:ext cx="443295" cy="619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752B33-90D1-160E-F2D9-DA5686E9FF48}"/>
              </a:ext>
            </a:extLst>
          </p:cNvPr>
          <p:cNvSpPr txBox="1"/>
          <p:nvPr/>
        </p:nvSpPr>
        <p:spPr>
          <a:xfrm>
            <a:off x="664464" y="6110235"/>
            <a:ext cx="1038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We noted that during that test, the resistance of the connection to ground decreased to some 24 Ohms.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41712DF2-936D-05FA-F668-691213646C5C}"/>
              </a:ext>
            </a:extLst>
          </p:cNvPr>
          <p:cNvSpPr txBox="1"/>
          <p:nvPr/>
        </p:nvSpPr>
        <p:spPr>
          <a:xfrm>
            <a:off x="664464" y="5500407"/>
            <a:ext cx="9301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Injecting current between BOT trace to GND: </a:t>
            </a:r>
          </a:p>
          <a:p>
            <a:r>
              <a:rPr lang="en-US" dirty="0"/>
              <a:t>We see current in the via from BOT to TOP and seems the TOP trace corner is shorted to GND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62152C6-ECE0-D8A6-EDBD-90A00A3CF8FC}"/>
              </a:ext>
            </a:extLst>
          </p:cNvPr>
          <p:cNvCxnSpPr>
            <a:cxnSpLocks/>
          </p:cNvCxnSpPr>
          <p:nvPr/>
        </p:nvCxnSpPr>
        <p:spPr>
          <a:xfrm flipH="1" flipV="1">
            <a:off x="8292691" y="4162265"/>
            <a:ext cx="1774762" cy="113745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FF84C203-7022-6E04-C202-5461A512724F}"/>
              </a:ext>
            </a:extLst>
          </p:cNvPr>
          <p:cNvSpPr txBox="1"/>
          <p:nvPr/>
        </p:nvSpPr>
        <p:spPr>
          <a:xfrm>
            <a:off x="9919755" y="5288423"/>
            <a:ext cx="151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00B050"/>
                </a:solidFill>
              </a:rPr>
              <a:t>Injection </a:t>
            </a:r>
            <a:r>
              <a:rPr lang="fr-CH" dirty="0" err="1">
                <a:solidFill>
                  <a:srgbClr val="00B050"/>
                </a:solidFill>
              </a:rPr>
              <a:t>wire</a:t>
            </a:r>
            <a:endParaRPr lang="en-CH" dirty="0">
              <a:solidFill>
                <a:srgbClr val="00B05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860EB0-0A63-7EE9-83E4-D4BC20BD5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17242" y="2868982"/>
            <a:ext cx="1660964" cy="1655938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C72F10D-F9B2-C625-831D-AB178845FD31}"/>
              </a:ext>
            </a:extLst>
          </p:cNvPr>
          <p:cNvCxnSpPr>
            <a:cxnSpLocks/>
          </p:cNvCxnSpPr>
          <p:nvPr/>
        </p:nvCxnSpPr>
        <p:spPr>
          <a:xfrm flipV="1">
            <a:off x="10514061" y="4036462"/>
            <a:ext cx="263436" cy="12452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6">
            <a:extLst>
              <a:ext uri="{FF2B5EF4-FFF2-40B4-BE49-F238E27FC236}">
                <a16:creationId xmlns:a16="http://schemas.microsoft.com/office/drawing/2014/main" id="{062AC5A6-5A23-CC53-D3EB-CC0C3B4929BA}"/>
              </a:ext>
            </a:extLst>
          </p:cNvPr>
          <p:cNvSpPr txBox="1"/>
          <p:nvPr/>
        </p:nvSpPr>
        <p:spPr>
          <a:xfrm>
            <a:off x="4147042" y="4329309"/>
            <a:ext cx="155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GND Failure ?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9C04F-3361-C5D8-104B-50B9C1B7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20</a:t>
            </a:fld>
            <a:endParaRPr lang="en-CH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AC8D279-F0F3-FB3F-73D7-49D2C89C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59589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DA470-AC81-3E3F-77D4-F4A80CF5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IR camera measurement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729A9A3-12B1-11D5-0B9A-36366F5AB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2641" y="2579652"/>
            <a:ext cx="3784600" cy="24257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0D48269-A834-5C12-815F-0A6D6C86C95E}"/>
              </a:ext>
            </a:extLst>
          </p:cNvPr>
          <p:cNvGrpSpPr/>
          <p:nvPr/>
        </p:nvGrpSpPr>
        <p:grpSpPr>
          <a:xfrm>
            <a:off x="1637119" y="2015630"/>
            <a:ext cx="3753237" cy="3657827"/>
            <a:chOff x="1894824" y="1842580"/>
            <a:chExt cx="3753237" cy="36578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11CB8D-57A9-697C-FB83-B8C94ED12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4824" y="1842580"/>
              <a:ext cx="3753237" cy="31728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2AE3C3-9A8C-4AED-6E8E-73408EE43774}"/>
                </a:ext>
              </a:extLst>
            </p:cNvPr>
            <p:cNvSpPr txBox="1"/>
            <p:nvPr/>
          </p:nvSpPr>
          <p:spPr>
            <a:xfrm>
              <a:off x="3076957" y="5131075"/>
              <a:ext cx="998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Top side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F3F18B8-DC91-89B0-E0E2-A7103E43EB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39454" y="3726900"/>
              <a:ext cx="443295" cy="6191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EE8673A-14F0-FB6D-0BE0-D33E42E93D6B}"/>
              </a:ext>
            </a:extLst>
          </p:cNvPr>
          <p:cNvSpPr txBox="1"/>
          <p:nvPr/>
        </p:nvSpPr>
        <p:spPr>
          <a:xfrm>
            <a:off x="6390923" y="5119459"/>
            <a:ext cx="419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Top layer (green) and Layer 2 (GND, blue)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50CEAA5-ACEE-FA52-7449-0379FF717649}"/>
              </a:ext>
            </a:extLst>
          </p:cNvPr>
          <p:cNvSpPr/>
          <p:nvPr/>
        </p:nvSpPr>
        <p:spPr>
          <a:xfrm>
            <a:off x="9446671" y="3767808"/>
            <a:ext cx="441704" cy="441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E2DD3-79FA-F7F6-2F7C-41EEC57C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21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3BF636-4D22-9554-38DC-CCBCAD3FF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49315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91880-CFFC-B814-55C8-B3EB0775A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X-ray pictures (board tilted)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3A9AEC-DF28-F2B1-72E7-418C50831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2459" t="34721" r="56424" b="44060"/>
          <a:stretch/>
        </p:blipFill>
        <p:spPr>
          <a:xfrm>
            <a:off x="838200" y="1907949"/>
            <a:ext cx="2105351" cy="211557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E661D-CFC3-8B07-6D03-050D65C7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30C8E-80EC-A6C3-3AE1-E854B654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22</a:t>
            </a:fld>
            <a:endParaRPr lang="en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EE7959-6648-DF28-BA2D-C3108760F0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13" t="38001" r="58370" b="40779"/>
          <a:stretch/>
        </p:blipFill>
        <p:spPr>
          <a:xfrm>
            <a:off x="838202" y="4102215"/>
            <a:ext cx="2105349" cy="21155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16865D-4624-1EAA-165E-3D47FB36C0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436" t="39703" r="37205" b="36964"/>
          <a:stretch/>
        </p:blipFill>
        <p:spPr>
          <a:xfrm>
            <a:off x="5497737" y="1913061"/>
            <a:ext cx="2107715" cy="21053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86FE1C-8BFE-B9B6-CA55-86D5D6116E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858" t="46262" r="40783" b="30379"/>
          <a:stretch/>
        </p:blipFill>
        <p:spPr>
          <a:xfrm>
            <a:off x="5497737" y="4112438"/>
            <a:ext cx="2105348" cy="2105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57DA8A-8041-01A6-74D9-9C17031CF8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666" t="40997" r="43974" b="35643"/>
          <a:stretch/>
        </p:blipFill>
        <p:spPr>
          <a:xfrm>
            <a:off x="3167971" y="4112438"/>
            <a:ext cx="2105347" cy="21053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91B8AE-14AC-D37E-47E1-21FB193D97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0666" t="36668" r="45974" b="39973"/>
          <a:stretch/>
        </p:blipFill>
        <p:spPr>
          <a:xfrm>
            <a:off x="3167970" y="1913060"/>
            <a:ext cx="2105348" cy="21053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A25C23-C060-DA4E-A67E-526BF06C8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3036605" y="3740757"/>
            <a:ext cx="944136" cy="6051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5552A3-6A97-BA7C-074A-CB1DE17F31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V="1">
            <a:off x="537338" y="3671306"/>
            <a:ext cx="944136" cy="6051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1EDFEA-84A4-1437-6338-699456031D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 flipV="1">
            <a:off x="5228427" y="3726063"/>
            <a:ext cx="944136" cy="6051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EDC545-5F94-FD4F-A060-485A996587C5}"/>
              </a:ext>
            </a:extLst>
          </p:cNvPr>
          <p:cNvSpPr txBox="1"/>
          <p:nvPr/>
        </p:nvSpPr>
        <p:spPr>
          <a:xfrm>
            <a:off x="7894550" y="2781068"/>
            <a:ext cx="384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Reference location, with no problem.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1879E0-2818-D184-7CB0-4A381F14FA16}"/>
              </a:ext>
            </a:extLst>
          </p:cNvPr>
          <p:cNvSpPr txBox="1"/>
          <p:nvPr/>
        </p:nvSpPr>
        <p:spPr>
          <a:xfrm>
            <a:off x="7955729" y="4168960"/>
            <a:ext cx="3781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Via with the problem, note the material</a:t>
            </a:r>
            <a:r>
              <a:rPr lang="fr-CH" dirty="0"/>
              <a:t> (</a:t>
            </a:r>
            <a:r>
              <a:rPr lang="fr-CH" dirty="0" err="1"/>
              <a:t>copper</a:t>
            </a:r>
            <a:r>
              <a:rPr lang="fr-CH" dirty="0"/>
              <a:t> ?)</a:t>
            </a:r>
            <a:r>
              <a:rPr lang="en-CH" dirty="0"/>
              <a:t> </a:t>
            </a:r>
            <a:r>
              <a:rPr lang="en-CH" b="1" dirty="0"/>
              <a:t>depletion</a:t>
            </a:r>
            <a:r>
              <a:rPr lang="en-CH" dirty="0"/>
              <a:t> close to the “elbow” of the HV line (red arrow).</a:t>
            </a:r>
            <a:endParaRPr lang="fr-CH" dirty="0"/>
          </a:p>
          <a:p>
            <a:r>
              <a:rPr lang="fr-CH" dirty="0">
                <a:solidFill>
                  <a:srgbClr val="FF0000"/>
                </a:solidFill>
              </a:rPr>
              <a:t>=&gt; </a:t>
            </a:r>
            <a:r>
              <a:rPr lang="fr-CH" dirty="0" err="1">
                <a:solidFill>
                  <a:srgbClr val="FF0000"/>
                </a:solidFill>
              </a:rPr>
              <a:t>Could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it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be</a:t>
            </a:r>
            <a:r>
              <a:rPr lang="fr-CH" dirty="0">
                <a:solidFill>
                  <a:srgbClr val="FF0000"/>
                </a:solidFill>
              </a:rPr>
              <a:t> a CAF issue and </a:t>
            </a:r>
            <a:r>
              <a:rPr lang="fr-CH" dirty="0" err="1">
                <a:solidFill>
                  <a:srgbClr val="FF0000"/>
                </a:solidFill>
              </a:rPr>
              <a:t>this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depletion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some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copper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 err="1">
                <a:solidFill>
                  <a:srgbClr val="FF0000"/>
                </a:solidFill>
              </a:rPr>
              <a:t>missing</a:t>
            </a:r>
            <a:r>
              <a:rPr lang="fr-CH" dirty="0">
                <a:solidFill>
                  <a:srgbClr val="FF0000"/>
                </a:solidFill>
              </a:rPr>
              <a:t> due to CAF </a:t>
            </a:r>
            <a:r>
              <a:rPr lang="fr-CH" dirty="0" err="1">
                <a:solidFill>
                  <a:srgbClr val="FF0000"/>
                </a:solidFill>
              </a:rPr>
              <a:t>copper</a:t>
            </a:r>
            <a:r>
              <a:rPr lang="fr-CH" dirty="0">
                <a:solidFill>
                  <a:srgbClr val="FF0000"/>
                </a:solidFill>
              </a:rPr>
              <a:t> migration in the FR4 </a:t>
            </a:r>
            <a:r>
              <a:rPr lang="fr-CH" dirty="0" err="1">
                <a:solidFill>
                  <a:srgbClr val="FF0000"/>
                </a:solidFill>
              </a:rPr>
              <a:t>from</a:t>
            </a:r>
            <a:r>
              <a:rPr lang="fr-CH" dirty="0">
                <a:solidFill>
                  <a:srgbClr val="FF0000"/>
                </a:solidFill>
              </a:rPr>
              <a:t> L2 (GND) to TOP (V</a:t>
            </a:r>
            <a:r>
              <a:rPr lang="fr-CH">
                <a:solidFill>
                  <a:srgbClr val="FF0000"/>
                </a:solidFill>
              </a:rPr>
              <a:t>=57V</a:t>
            </a:r>
            <a:r>
              <a:rPr lang="fr-CH" dirty="0">
                <a:solidFill>
                  <a:srgbClr val="FF0000"/>
                </a:solidFill>
              </a:rPr>
              <a:t>)?</a:t>
            </a:r>
            <a:endParaRPr lang="en-CH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57F8D81-38B8-AE43-7032-5545C34E7080}"/>
              </a:ext>
            </a:extLst>
          </p:cNvPr>
          <p:cNvCxnSpPr>
            <a:cxnSpLocks/>
          </p:cNvCxnSpPr>
          <p:nvPr/>
        </p:nvCxnSpPr>
        <p:spPr>
          <a:xfrm flipH="1">
            <a:off x="2799562" y="5288280"/>
            <a:ext cx="237043" cy="810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9087ED5-F341-E5D1-5956-C2E341919E12}"/>
              </a:ext>
            </a:extLst>
          </p:cNvPr>
          <p:cNvCxnSpPr>
            <a:cxnSpLocks/>
          </p:cNvCxnSpPr>
          <p:nvPr/>
        </p:nvCxnSpPr>
        <p:spPr>
          <a:xfrm>
            <a:off x="4140682" y="4577080"/>
            <a:ext cx="0" cy="1966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6B85B6E-4B1F-4FDD-434B-6AA041B2D3F9}"/>
              </a:ext>
            </a:extLst>
          </p:cNvPr>
          <p:cNvCxnSpPr>
            <a:cxnSpLocks/>
          </p:cNvCxnSpPr>
          <p:nvPr/>
        </p:nvCxnSpPr>
        <p:spPr>
          <a:xfrm flipH="1">
            <a:off x="7229322" y="5328784"/>
            <a:ext cx="273838" cy="578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33">
            <a:extLst>
              <a:ext uri="{FF2B5EF4-FFF2-40B4-BE49-F238E27FC236}">
                <a16:creationId xmlns:a16="http://schemas.microsoft.com/office/drawing/2014/main" id="{D3BB45AF-04AA-BD4A-ECCE-C4FE976EC126}"/>
              </a:ext>
            </a:extLst>
          </p:cNvPr>
          <p:cNvCxnSpPr>
            <a:cxnSpLocks/>
          </p:cNvCxnSpPr>
          <p:nvPr/>
        </p:nvCxnSpPr>
        <p:spPr>
          <a:xfrm flipH="1">
            <a:off x="6731876" y="2253180"/>
            <a:ext cx="1279460" cy="59590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27">
            <a:extLst>
              <a:ext uri="{FF2B5EF4-FFF2-40B4-BE49-F238E27FC236}">
                <a16:creationId xmlns:a16="http://schemas.microsoft.com/office/drawing/2014/main" id="{99FEE89D-9A3C-D2E7-EC12-CE952437004A}"/>
              </a:ext>
            </a:extLst>
          </p:cNvPr>
          <p:cNvSpPr txBox="1"/>
          <p:nvPr/>
        </p:nvSpPr>
        <p:spPr>
          <a:xfrm>
            <a:off x="7955729" y="2066415"/>
            <a:ext cx="23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Via ‘tunnel’ due to tilt </a:t>
            </a:r>
            <a:endParaRPr lang="en-CH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B4D0579-2158-07DE-7867-F90AB8314E09}"/>
              </a:ext>
            </a:extLst>
          </p:cNvPr>
          <p:cNvCxnSpPr/>
          <p:nvPr/>
        </p:nvCxnSpPr>
        <p:spPr>
          <a:xfrm>
            <a:off x="9199179" y="1132709"/>
            <a:ext cx="616826" cy="275896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3">
            <a:extLst>
              <a:ext uri="{FF2B5EF4-FFF2-40B4-BE49-F238E27FC236}">
                <a16:creationId xmlns:a16="http://schemas.microsoft.com/office/drawing/2014/main" id="{D9B70EEA-BF56-D0D0-835A-293E11980E92}"/>
              </a:ext>
            </a:extLst>
          </p:cNvPr>
          <p:cNvCxnSpPr>
            <a:cxnSpLocks/>
          </p:cNvCxnSpPr>
          <p:nvPr/>
        </p:nvCxnSpPr>
        <p:spPr>
          <a:xfrm>
            <a:off x="9507592" y="756724"/>
            <a:ext cx="0" cy="4319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27">
            <a:extLst>
              <a:ext uri="{FF2B5EF4-FFF2-40B4-BE49-F238E27FC236}">
                <a16:creationId xmlns:a16="http://schemas.microsoft.com/office/drawing/2014/main" id="{E3C59C7C-FDEA-1472-82CE-E866534DBF94}"/>
              </a:ext>
            </a:extLst>
          </p:cNvPr>
          <p:cNvSpPr txBox="1"/>
          <p:nvPr/>
        </p:nvSpPr>
        <p:spPr>
          <a:xfrm>
            <a:off x="9221039" y="496950"/>
            <a:ext cx="57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X-ray</a:t>
            </a:r>
            <a:endParaRPr lang="en-CH" sz="1400" dirty="0"/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BEFFCFF8-3712-A94C-AF95-0A057B0CEEEB}"/>
              </a:ext>
            </a:extLst>
          </p:cNvPr>
          <p:cNvSpPr txBox="1"/>
          <p:nvPr/>
        </p:nvSpPr>
        <p:spPr>
          <a:xfrm>
            <a:off x="9816005" y="1243673"/>
            <a:ext cx="647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err="1"/>
              <a:t>Board</a:t>
            </a:r>
            <a:endParaRPr lang="en-CH" sz="1400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EC684E0-86E3-0A1C-49A6-5F561FDEEE75}"/>
              </a:ext>
            </a:extLst>
          </p:cNvPr>
          <p:cNvSpPr/>
          <p:nvPr/>
        </p:nvSpPr>
        <p:spPr>
          <a:xfrm rot="1242659">
            <a:off x="11079979" y="1062631"/>
            <a:ext cx="285744" cy="1157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3FD3989-0C45-E663-580F-D0F020EBE673}"/>
              </a:ext>
            </a:extLst>
          </p:cNvPr>
          <p:cNvSpPr/>
          <p:nvPr/>
        </p:nvSpPr>
        <p:spPr>
          <a:xfrm rot="1242659">
            <a:off x="10937059" y="1380855"/>
            <a:ext cx="285744" cy="1157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279768-F00E-2C8A-25E9-5A5D8DB31F5B}"/>
              </a:ext>
            </a:extLst>
          </p:cNvPr>
          <p:cNvSpPr/>
          <p:nvPr/>
        </p:nvSpPr>
        <p:spPr>
          <a:xfrm rot="1495775">
            <a:off x="11110712" y="1173250"/>
            <a:ext cx="59880" cy="2612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1F7CACD4-442B-F47B-7F05-14DCB5E799F6}"/>
              </a:ext>
            </a:extLst>
          </p:cNvPr>
          <p:cNvSpPr/>
          <p:nvPr/>
        </p:nvSpPr>
        <p:spPr>
          <a:xfrm>
            <a:off x="10308431" y="1120512"/>
            <a:ext cx="451899" cy="104573"/>
          </a:xfrm>
          <a:prstGeom prst="rightArrow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7816F5FD-5030-DFB9-7B99-7D6CFDEFAB4E}"/>
              </a:ext>
            </a:extLst>
          </p:cNvPr>
          <p:cNvSpPr txBox="1"/>
          <p:nvPr/>
        </p:nvSpPr>
        <p:spPr>
          <a:xfrm>
            <a:off x="11019077" y="749671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Via</a:t>
            </a:r>
            <a:endParaRPr lang="en-CH" sz="1400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8E3CC11E-529C-EBE0-2CE5-004CC0AEBD35}"/>
              </a:ext>
            </a:extLst>
          </p:cNvPr>
          <p:cNvCxnSpPr/>
          <p:nvPr/>
        </p:nvCxnSpPr>
        <p:spPr>
          <a:xfrm>
            <a:off x="9161079" y="1784350"/>
            <a:ext cx="64967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27">
            <a:extLst>
              <a:ext uri="{FF2B5EF4-FFF2-40B4-BE49-F238E27FC236}">
                <a16:creationId xmlns:a16="http://schemas.microsoft.com/office/drawing/2014/main" id="{B34DD544-4D71-FBD4-9B83-F29EC26E7A21}"/>
              </a:ext>
            </a:extLst>
          </p:cNvPr>
          <p:cNvSpPr txBox="1"/>
          <p:nvPr/>
        </p:nvSpPr>
        <p:spPr>
          <a:xfrm>
            <a:off x="9816005" y="1605283"/>
            <a:ext cx="661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Image</a:t>
            </a:r>
            <a:endParaRPr lang="en-CH" sz="1400" dirty="0"/>
          </a:p>
        </p:txBody>
      </p:sp>
      <p:cxnSp>
        <p:nvCxnSpPr>
          <p:cNvPr id="38" name="Straight Arrow Connector 33">
            <a:extLst>
              <a:ext uri="{FF2B5EF4-FFF2-40B4-BE49-F238E27FC236}">
                <a16:creationId xmlns:a16="http://schemas.microsoft.com/office/drawing/2014/main" id="{F12D6831-8C8D-2C51-B522-C0A99E44DC2B}"/>
              </a:ext>
            </a:extLst>
          </p:cNvPr>
          <p:cNvCxnSpPr>
            <a:cxnSpLocks/>
          </p:cNvCxnSpPr>
          <p:nvPr/>
        </p:nvCxnSpPr>
        <p:spPr>
          <a:xfrm>
            <a:off x="9507592" y="1317464"/>
            <a:ext cx="0" cy="431961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 : en angle 39">
            <a:extLst>
              <a:ext uri="{FF2B5EF4-FFF2-40B4-BE49-F238E27FC236}">
                <a16:creationId xmlns:a16="http://schemas.microsoft.com/office/drawing/2014/main" id="{97B716AD-C5AA-B0DB-A4D6-8B2C71C2A99E}"/>
              </a:ext>
            </a:extLst>
          </p:cNvPr>
          <p:cNvCxnSpPr>
            <a:endCxn id="8" idx="3"/>
          </p:cNvCxnSpPr>
          <p:nvPr/>
        </p:nvCxnSpPr>
        <p:spPr>
          <a:xfrm rot="10800000" flipV="1">
            <a:off x="10272903" y="1605283"/>
            <a:ext cx="807029" cy="645798"/>
          </a:xfrm>
          <a:prstGeom prst="bentConnector3">
            <a:avLst>
              <a:gd name="adj1" fmla="val -357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27">
            <a:extLst>
              <a:ext uri="{FF2B5EF4-FFF2-40B4-BE49-F238E27FC236}">
                <a16:creationId xmlns:a16="http://schemas.microsoft.com/office/drawing/2014/main" id="{6A19BD53-D0A9-A35E-2FD0-4494780E40AA}"/>
              </a:ext>
            </a:extLst>
          </p:cNvPr>
          <p:cNvSpPr txBox="1"/>
          <p:nvPr/>
        </p:nvSpPr>
        <p:spPr>
          <a:xfrm>
            <a:off x="190819" y="3781714"/>
            <a:ext cx="581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TOP </a:t>
            </a:r>
          </a:p>
          <a:p>
            <a:r>
              <a:rPr lang="fr-CH" sz="1400" dirty="0"/>
              <a:t>trace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3044839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A1F0E-7719-0226-FDCA-1F5D538D6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Heater test (19.12 – 20.12)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35BF50-F2E7-2173-B64F-E263CDC0B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969463" y="-517036"/>
            <a:ext cx="5067671" cy="884113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BF5B75-0CA3-4C4F-B3B5-284CDEAD31FC}"/>
              </a:ext>
            </a:extLst>
          </p:cNvPr>
          <p:cNvCxnSpPr/>
          <p:nvPr/>
        </p:nvCxnSpPr>
        <p:spPr>
          <a:xfrm>
            <a:off x="4083239" y="3903533"/>
            <a:ext cx="673100" cy="266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05D75E5D-2E55-A0F9-CBC8-61DF5D5CBDD1}"/>
              </a:ext>
            </a:extLst>
          </p:cNvPr>
          <p:cNvSpPr txBox="1"/>
          <p:nvPr/>
        </p:nvSpPr>
        <p:spPr>
          <a:xfrm>
            <a:off x="220301" y="6264518"/>
            <a:ext cx="1175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dirty="0"/>
              <a:t>PWM voltage steps on heater resistors voltage mounted on the PCB (PWM control value 0, 19, 39, … 99%)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dirty="0"/>
              <a:t>100% power =  2W max balanced over 8 x 5R11 1206 resistors on Bottom of </a:t>
            </a:r>
            <a:r>
              <a:rPr lang="en-GB" dirty="0" err="1"/>
              <a:t>SiPM</a:t>
            </a:r>
            <a:r>
              <a:rPr lang="en-GB" dirty="0"/>
              <a:t> arrays (R383-R389, R396)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0DFE18-BEEE-CB0B-7D23-6D32F2BE6724}"/>
              </a:ext>
            </a:extLst>
          </p:cNvPr>
          <p:cNvSpPr txBox="1"/>
          <p:nvPr/>
        </p:nvSpPr>
        <p:spPr>
          <a:xfrm>
            <a:off x="3036638" y="3534201"/>
            <a:ext cx="20932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FF0000"/>
                </a:solidFill>
              </a:rPr>
              <a:t>Abnormal bump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1472DB-0B1F-B648-1130-DDCF4188E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459" y="930"/>
            <a:ext cx="3217240" cy="17311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A4D6D6F-39DD-E1DC-6BED-65543D5BF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972" y="2047491"/>
            <a:ext cx="3636899" cy="2285770"/>
          </a:xfrm>
          <a:prstGeom prst="rect">
            <a:avLst/>
          </a:prstGeom>
        </p:spPr>
      </p:pic>
      <p:cxnSp>
        <p:nvCxnSpPr>
          <p:cNvPr id="11" name="Straight Arrow Connector 6">
            <a:extLst>
              <a:ext uri="{FF2B5EF4-FFF2-40B4-BE49-F238E27FC236}">
                <a16:creationId xmlns:a16="http://schemas.microsoft.com/office/drawing/2014/main" id="{DDB31849-31DD-E846-95E7-C0C1026F4313}"/>
              </a:ext>
            </a:extLst>
          </p:cNvPr>
          <p:cNvCxnSpPr>
            <a:cxnSpLocks/>
          </p:cNvCxnSpPr>
          <p:nvPr/>
        </p:nvCxnSpPr>
        <p:spPr>
          <a:xfrm flipH="1">
            <a:off x="9117042" y="1690688"/>
            <a:ext cx="781829" cy="6235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A017152-3D31-8616-B561-3E4A77D53E95}"/>
              </a:ext>
            </a:extLst>
          </p:cNvPr>
          <p:cNvSpPr txBox="1"/>
          <p:nvPr/>
        </p:nvSpPr>
        <p:spPr>
          <a:xfrm>
            <a:off x="8839164" y="4325476"/>
            <a:ext cx="28520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FF0000"/>
                </a:solidFill>
              </a:rPr>
              <a:t>Heater resistors in red</a:t>
            </a:r>
          </a:p>
          <a:p>
            <a:r>
              <a:rPr lang="en-GB" sz="1500" i="1" dirty="0"/>
              <a:t>NB: view from TOP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9D8C0D2-3E56-8E9C-0348-9E1050927E21}"/>
              </a:ext>
            </a:extLst>
          </p:cNvPr>
          <p:cNvSpPr txBox="1"/>
          <p:nvPr/>
        </p:nvSpPr>
        <p:spPr>
          <a:xfrm>
            <a:off x="3648548" y="1840856"/>
            <a:ext cx="44905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FF0000"/>
                </a:solidFill>
              </a:rPr>
              <a:t>Less than 40°C measured in total with NTC on PCB</a:t>
            </a:r>
            <a:endParaRPr lang="en-GB" sz="1500" i="1" dirty="0"/>
          </a:p>
        </p:txBody>
      </p:sp>
      <p:cxnSp>
        <p:nvCxnSpPr>
          <p:cNvPr id="15" name="Straight Arrow Connector 6">
            <a:extLst>
              <a:ext uri="{FF2B5EF4-FFF2-40B4-BE49-F238E27FC236}">
                <a16:creationId xmlns:a16="http://schemas.microsoft.com/office/drawing/2014/main" id="{27E62996-A0AD-57A9-B478-DB9BBE74BBE5}"/>
              </a:ext>
            </a:extLst>
          </p:cNvPr>
          <p:cNvCxnSpPr>
            <a:cxnSpLocks/>
          </p:cNvCxnSpPr>
          <p:nvPr/>
        </p:nvCxnSpPr>
        <p:spPr>
          <a:xfrm>
            <a:off x="6250106" y="2109078"/>
            <a:ext cx="186750" cy="5349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DB609-2BDE-9352-DFFB-E833384BD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3</a:t>
            </a:fld>
            <a:endParaRPr lang="en-CH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594091-DD51-C29C-A058-D3334120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7708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685B-C3F5-1895-D679-F362AEF6F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Heater test (19.12 – 20.12)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568F17-0134-D7F6-9846-8FAE74C8A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482066" y="-697658"/>
            <a:ext cx="5421478" cy="9458396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E6B5C2-5723-EE81-0C9D-CE9C6084AC04}"/>
              </a:ext>
            </a:extLst>
          </p:cNvPr>
          <p:cNvCxnSpPr>
            <a:cxnSpLocks/>
          </p:cNvCxnSpPr>
          <p:nvPr/>
        </p:nvCxnSpPr>
        <p:spPr>
          <a:xfrm flipV="1">
            <a:off x="5649362" y="5067300"/>
            <a:ext cx="649838" cy="3195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DB514397-4FC8-BB61-7C0E-3A6EBF7AC74F}"/>
              </a:ext>
            </a:extLst>
          </p:cNvPr>
          <p:cNvSpPr txBox="1"/>
          <p:nvPr/>
        </p:nvSpPr>
        <p:spPr>
          <a:xfrm>
            <a:off x="4011520" y="5375616"/>
            <a:ext cx="26427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FF0000"/>
                </a:solidFill>
              </a:rPr>
              <a:t>Abnormal bump in FEE power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AA8903-C4A9-FAE9-415B-721C064F1BCE}"/>
              </a:ext>
            </a:extLst>
          </p:cNvPr>
          <p:cNvSpPr txBox="1"/>
          <p:nvPr/>
        </p:nvSpPr>
        <p:spPr>
          <a:xfrm>
            <a:off x="6096000" y="5791543"/>
            <a:ext cx="26427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000FF"/>
                </a:solidFill>
              </a:rPr>
              <a:t>Normal power due to heater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4D490F-2A39-43B9-80E1-E3118049B0CB}"/>
              </a:ext>
            </a:extLst>
          </p:cNvPr>
          <p:cNvSpPr txBox="1"/>
          <p:nvPr/>
        </p:nvSpPr>
        <p:spPr>
          <a:xfrm>
            <a:off x="2438400" y="1552303"/>
            <a:ext cx="26427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000FF"/>
                </a:solidFill>
              </a:rPr>
              <a:t>Peltier = Heater PS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8EF7DD-607A-01FD-1633-0A8E059A1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4</a:t>
            </a:fld>
            <a:endParaRPr lang="en-CH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BB5A59E-39FB-6B36-0251-C0649D96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0649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9715-A7DE-EE75-3D1A-38E7F4852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Heater test (19.12 -20.12)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EE05F5-8A32-27A6-38E7-688B11FA8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06051" y="465127"/>
            <a:ext cx="3776583" cy="65886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5BD14D-1DF8-512A-BBC7-3ECA194AE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15763" y="465125"/>
            <a:ext cx="3776585" cy="65886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3ECEDF-94EA-608D-EE0A-5A2A52B09F56}"/>
              </a:ext>
            </a:extLst>
          </p:cNvPr>
          <p:cNvSpPr txBox="1"/>
          <p:nvPr/>
        </p:nvSpPr>
        <p:spPr>
          <a:xfrm>
            <a:off x="838200" y="350276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/>
              <a:t>57.5 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4E2565-5177-23F9-0F8F-13E9BEFF74B2}"/>
              </a:ext>
            </a:extLst>
          </p:cNvPr>
          <p:cNvSpPr txBox="1"/>
          <p:nvPr/>
        </p:nvSpPr>
        <p:spPr>
          <a:xfrm>
            <a:off x="4876800" y="4279900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/>
              <a:t>27.5 V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75C16D-5D13-112A-83F1-B0963E27D2E8}"/>
              </a:ext>
            </a:extLst>
          </p:cNvPr>
          <p:cNvSpPr txBox="1"/>
          <p:nvPr/>
        </p:nvSpPr>
        <p:spPr>
          <a:xfrm>
            <a:off x="525101" y="5647762"/>
            <a:ext cx="6346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noProof="0" dirty="0"/>
              <a:t>The bias voltage has a current limiter:</a:t>
            </a:r>
            <a:r>
              <a:rPr lang="en-GB" sz="1500" noProof="0" dirty="0">
                <a:solidFill>
                  <a:srgbClr val="FF0000"/>
                </a:solidFill>
              </a:rPr>
              <a:t> too much current =&gt; voltage drop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2E0EDEF-49CC-376C-AEF7-4B1D682168BA}"/>
              </a:ext>
            </a:extLst>
          </p:cNvPr>
          <p:cNvCxnSpPr>
            <a:cxnSpLocks/>
          </p:cNvCxnSpPr>
          <p:nvPr/>
        </p:nvCxnSpPr>
        <p:spPr>
          <a:xfrm flipH="1">
            <a:off x="3539905" y="3358836"/>
            <a:ext cx="5839485" cy="10320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0CF7D-D8BF-4141-CFE9-8155706F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GB" noProof="0" smtClean="0"/>
              <a:t>5</a:t>
            </a:fld>
            <a:endParaRPr lang="en-GB" noProof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817CD60-ABBA-0909-627F-31D7A575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v6r0</a:t>
            </a:r>
          </a:p>
        </p:txBody>
      </p:sp>
    </p:spTree>
    <p:extLst>
      <p:ext uri="{BB962C8B-B14F-4D97-AF65-F5344CB8AC3E}">
        <p14:creationId xmlns:p14="http://schemas.microsoft.com/office/powerpoint/2010/main" val="1064506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63CEC-D611-0A15-AC0D-938318A8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What happened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205BB-CDA0-33BA-C09E-B8FA2420C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H" dirty="0"/>
              <a:t>During the heating phase with a duty cycle of 59%:</a:t>
            </a:r>
          </a:p>
          <a:p>
            <a:r>
              <a:rPr lang="en-CH" dirty="0"/>
              <a:t>Temperature of the SiPM sensors progressively increased by 2.5 C.</a:t>
            </a:r>
          </a:p>
          <a:p>
            <a:r>
              <a:rPr lang="en-CH" dirty="0"/>
              <a:t>Power consumption of the 3V9 line increased by 0.3 W.</a:t>
            </a:r>
          </a:p>
          <a:p>
            <a:r>
              <a:rPr lang="en-CH" dirty="0"/>
              <a:t>Bias voltage dropped from 53.5 V to 23.5 V.</a:t>
            </a:r>
          </a:p>
          <a:p>
            <a:r>
              <a:rPr lang="en-CH" dirty="0"/>
              <a:t>Bias current increased to &gt; 1 mA (max. reading of the HK).</a:t>
            </a:r>
          </a:p>
          <a:p>
            <a:endParaRPr lang="en-CH" dirty="0"/>
          </a:p>
          <a:p>
            <a:pPr marL="0" indent="0">
              <a:buNone/>
            </a:pPr>
            <a:r>
              <a:rPr lang="en-CH" dirty="0">
                <a:solidFill>
                  <a:srgbClr val="FF0000"/>
                </a:solidFill>
              </a:rPr>
              <a:t>→ There must be a short circuit on the HV line, located on the SiPM PCB.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5C2C5-FC79-5A1F-EF6F-CD035B528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B9BC7-8D3A-75C1-7536-6A8D5FC3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21481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C407A2CF-22F4-AE70-E0FE-35C6FA740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67923"/>
            <a:ext cx="5985221" cy="4526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6CF36A-98D1-3CAA-A685-E81CDB29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Bias distribution circuit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FBEB12-3E53-0845-71CB-84BF4235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" y="2906615"/>
            <a:ext cx="5836348" cy="36681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C0089D-27B8-038B-79EF-3FE646A60A17}"/>
              </a:ext>
            </a:extLst>
          </p:cNvPr>
          <p:cNvSpPr/>
          <p:nvPr/>
        </p:nvSpPr>
        <p:spPr>
          <a:xfrm>
            <a:off x="6718041" y="1855029"/>
            <a:ext cx="214604" cy="355496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9F1035-2674-5920-0CD6-F8DE9643C1B8}"/>
              </a:ext>
            </a:extLst>
          </p:cNvPr>
          <p:cNvSpPr/>
          <p:nvPr/>
        </p:nvSpPr>
        <p:spPr>
          <a:xfrm>
            <a:off x="3295831" y="3132499"/>
            <a:ext cx="352716" cy="2965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FD08F10-D493-DB3F-C3AF-29AFF71225BE}"/>
              </a:ext>
            </a:extLst>
          </p:cNvPr>
          <p:cNvCxnSpPr/>
          <p:nvPr/>
        </p:nvCxnSpPr>
        <p:spPr>
          <a:xfrm flipH="1">
            <a:off x="3648547" y="2643612"/>
            <a:ext cx="3069494" cy="60658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2B2286DE-D0D1-98B6-C043-E61F11F560A1}"/>
              </a:ext>
            </a:extLst>
          </p:cNvPr>
          <p:cNvSpPr txBox="1"/>
          <p:nvPr/>
        </p:nvSpPr>
        <p:spPr>
          <a:xfrm>
            <a:off x="3974472" y="2260284"/>
            <a:ext cx="2199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64 x 1K/100nF cells</a:t>
            </a:r>
          </a:p>
          <a:p>
            <a:r>
              <a:rPr lang="en-GB" dirty="0">
                <a:solidFill>
                  <a:srgbClr val="00B050"/>
                </a:solidFill>
              </a:rPr>
              <a:t>on PCB bottom</a:t>
            </a:r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7E294C5C-EF3B-2310-1492-D7B209AB442E}"/>
              </a:ext>
            </a:extLst>
          </p:cNvPr>
          <p:cNvSpPr/>
          <p:nvPr/>
        </p:nvSpPr>
        <p:spPr>
          <a:xfrm rot="16200000">
            <a:off x="9204079" y="-1348049"/>
            <a:ext cx="481172" cy="5238645"/>
          </a:xfrm>
          <a:prstGeom prst="rightBrace">
            <a:avLst>
              <a:gd name="adj1" fmla="val 8333"/>
              <a:gd name="adj2" fmla="val 52448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773224-0B98-8A61-4864-2E15386939B8}"/>
              </a:ext>
            </a:extLst>
          </p:cNvPr>
          <p:cNvSpPr txBox="1"/>
          <p:nvPr/>
        </p:nvSpPr>
        <p:spPr>
          <a:xfrm>
            <a:off x="7678754" y="426910"/>
            <a:ext cx="414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Repeated 4 x this 16-channels </a:t>
            </a:r>
            <a:r>
              <a:rPr lang="en-GB" dirty="0" err="1">
                <a:solidFill>
                  <a:srgbClr val="00B050"/>
                </a:solidFill>
              </a:rPr>
              <a:t>SiPM</a:t>
            </a:r>
            <a:r>
              <a:rPr lang="en-GB" dirty="0">
                <a:solidFill>
                  <a:srgbClr val="00B050"/>
                </a:solidFill>
              </a:rPr>
              <a:t> cell = 64 channels on PCB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A69AB67-532B-3D1C-E50B-CA9A90FEA57F}"/>
              </a:ext>
            </a:extLst>
          </p:cNvPr>
          <p:cNvSpPr txBox="1"/>
          <p:nvPr/>
        </p:nvSpPr>
        <p:spPr>
          <a:xfrm>
            <a:off x="6078763" y="5971216"/>
            <a:ext cx="6215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Typical HV current in each </a:t>
            </a:r>
            <a:r>
              <a:rPr lang="en-GB" dirty="0" err="1">
                <a:solidFill>
                  <a:srgbClr val="FF0000"/>
                </a:solidFill>
              </a:rPr>
              <a:t>HV_x</a:t>
            </a:r>
            <a:r>
              <a:rPr lang="en-GB" dirty="0">
                <a:solidFill>
                  <a:srgbClr val="FF0000"/>
                </a:solidFill>
              </a:rPr>
              <a:t> cathode is very low (&lt;100µA)</a:t>
            </a:r>
          </a:p>
          <a:p>
            <a:r>
              <a:rPr lang="en-GB" dirty="0">
                <a:solidFill>
                  <a:srgbClr val="FF0000"/>
                </a:solidFill>
              </a:rPr>
              <a:t>A short to GND on </a:t>
            </a:r>
            <a:r>
              <a:rPr lang="en-GB" dirty="0" err="1">
                <a:solidFill>
                  <a:srgbClr val="FF0000"/>
                </a:solidFill>
              </a:rPr>
              <a:t>HVx</a:t>
            </a:r>
            <a:r>
              <a:rPr lang="en-GB" dirty="0">
                <a:solidFill>
                  <a:srgbClr val="FF0000"/>
                </a:solidFill>
              </a:rPr>
              <a:t> means I</a:t>
            </a:r>
            <a:r>
              <a:rPr lang="en-GB" baseline="-25000" dirty="0">
                <a:solidFill>
                  <a:srgbClr val="FF0000"/>
                </a:solidFill>
              </a:rPr>
              <a:t>BIAS</a:t>
            </a:r>
            <a:r>
              <a:rPr lang="en-GB" dirty="0">
                <a:solidFill>
                  <a:srgbClr val="FF0000"/>
                </a:solidFill>
              </a:rPr>
              <a:t>=V</a:t>
            </a:r>
            <a:r>
              <a:rPr lang="en-GB" baseline="-25000" dirty="0">
                <a:solidFill>
                  <a:srgbClr val="FF0000"/>
                </a:solidFill>
              </a:rPr>
              <a:t>BIAS</a:t>
            </a:r>
            <a:r>
              <a:rPr lang="en-GB" dirty="0">
                <a:solidFill>
                  <a:srgbClr val="FF0000"/>
                </a:solidFill>
              </a:rPr>
              <a:t>/1K ~= 5.7mA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D3B929C-9924-AABC-4477-084ACE1E3348}"/>
              </a:ext>
            </a:extLst>
          </p:cNvPr>
          <p:cNvCxnSpPr>
            <a:cxnSpLocks/>
          </p:cNvCxnSpPr>
          <p:nvPr/>
        </p:nvCxnSpPr>
        <p:spPr>
          <a:xfrm flipH="1" flipV="1">
            <a:off x="10655929" y="4626321"/>
            <a:ext cx="482220" cy="1341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77287724-5F58-3F00-D32E-BC279F6005EF}"/>
              </a:ext>
            </a:extLst>
          </p:cNvPr>
          <p:cNvSpPr txBox="1"/>
          <p:nvPr/>
        </p:nvSpPr>
        <p:spPr>
          <a:xfrm>
            <a:off x="678040" y="6504469"/>
            <a:ext cx="614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/>
              <a:t>NB: view from TOP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672E5B7-7DDA-E737-3CEE-4A1051EE6995}"/>
              </a:ext>
            </a:extLst>
          </p:cNvPr>
          <p:cNvSpPr txBox="1"/>
          <p:nvPr/>
        </p:nvSpPr>
        <p:spPr>
          <a:xfrm>
            <a:off x="10655929" y="2942417"/>
            <a:ext cx="131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16-ch </a:t>
            </a:r>
            <a:r>
              <a:rPr lang="en-GB" sz="1400" dirty="0" err="1"/>
              <a:t>SiPM</a:t>
            </a:r>
            <a:endParaRPr lang="en-GB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33F32-0973-3ED1-EEA9-0719B0FE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7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8A8EA-34D1-DD68-D072-FCDBF477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34792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84C2F-79BF-9616-3335-0751AD5F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 dismounting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379DE-8AC4-0147-6866-AE7024C22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97" y="1690688"/>
            <a:ext cx="7772400" cy="3590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F433AA-2AE1-DD68-5BEB-AF0EFB7F8B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963"/>
          <a:stretch/>
        </p:blipFill>
        <p:spPr>
          <a:xfrm>
            <a:off x="8728202" y="787400"/>
            <a:ext cx="3168396" cy="52832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4F8E23-C9E2-3195-A64B-25F1B37D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8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9FF064-2BF0-2BC6-1D91-681E1BEF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28898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1EC2-6242-D69E-74C7-BEBC6F62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FEE dismouting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3EEFE0-6626-C133-5B9E-93268406A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976952" y="-776948"/>
            <a:ext cx="4238096" cy="91733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43AA58-5BB3-E224-6AB1-DF3CAAF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A325-B33D-3D4B-BE07-856376F882AA}" type="slidenum">
              <a:rPr lang="en-CH" smtClean="0"/>
              <a:t>9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B6E5E-9880-FBB0-4055-F67F4CC00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v6r0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48903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21350</TotalTime>
  <Words>1105</Words>
  <Application>Microsoft Office PowerPoint</Application>
  <PresentationFormat>Grand écran</PresentationFormat>
  <Paragraphs>154</Paragraphs>
  <Slides>22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Symbol</vt:lpstr>
      <vt:lpstr>Office Theme</vt:lpstr>
      <vt:lpstr>FEE 009 bias failure DPNC454_02A PCB</vt:lpstr>
      <vt:lpstr>FEE 009 test at Biotech</vt:lpstr>
      <vt:lpstr>Heater test (19.12 – 20.12)</vt:lpstr>
      <vt:lpstr>Heater test (19.12 – 20.12)</vt:lpstr>
      <vt:lpstr>Heater test (19.12 -20.12)</vt:lpstr>
      <vt:lpstr>What happened ?</vt:lpstr>
      <vt:lpstr>Bias distribution circuit</vt:lpstr>
      <vt:lpstr>FEE dismounting</vt:lpstr>
      <vt:lpstr>FEE dismouting</vt:lpstr>
      <vt:lpstr>IR camera: 1K R215 heats when HV is on</vt:lpstr>
      <vt:lpstr>1st supposition : capa damaged</vt:lpstr>
      <vt:lpstr>Capacitor type</vt:lpstr>
      <vt:lpstr>Visual inspection</vt:lpstr>
      <vt:lpstr>Further steps</vt:lpstr>
      <vt:lpstr>IV SiPM array measurements</vt:lpstr>
      <vt:lpstr>IV SiPM array measurements</vt:lpstr>
      <vt:lpstr>SiPM array removal</vt:lpstr>
      <vt:lpstr>SiPM removal</vt:lpstr>
      <vt:lpstr>Array I-V curves</vt:lpstr>
      <vt:lpstr>IR camera measurement</vt:lpstr>
      <vt:lpstr>IR camera measurement</vt:lpstr>
      <vt:lpstr>X-ray pictures (board tilted)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Philipp Azzarello</dc:creator>
  <cp:lastModifiedBy>Yannick Favre</cp:lastModifiedBy>
  <cp:revision>52</cp:revision>
  <dcterms:created xsi:type="dcterms:W3CDTF">2025-01-12T17:05:32Z</dcterms:created>
  <dcterms:modified xsi:type="dcterms:W3CDTF">2025-03-05T06:11:54Z</dcterms:modified>
</cp:coreProperties>
</file>